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3" r:id="rId3"/>
    <p:sldId id="263" r:id="rId4"/>
    <p:sldId id="324" r:id="rId5"/>
    <p:sldId id="264" r:id="rId6"/>
    <p:sldId id="325" r:id="rId7"/>
    <p:sldId id="265" r:id="rId8"/>
    <p:sldId id="317" r:id="rId9"/>
    <p:sldId id="318" r:id="rId10"/>
    <p:sldId id="329" r:id="rId11"/>
    <p:sldId id="274" r:id="rId12"/>
    <p:sldId id="313" r:id="rId13"/>
    <p:sldId id="283" r:id="rId14"/>
    <p:sldId id="300" r:id="rId15"/>
    <p:sldId id="316" r:id="rId16"/>
    <p:sldId id="284" r:id="rId17"/>
    <p:sldId id="302" r:id="rId18"/>
    <p:sldId id="285" r:id="rId19"/>
    <p:sldId id="301" r:id="rId20"/>
    <p:sldId id="322" r:id="rId21"/>
    <p:sldId id="343" r:id="rId22"/>
    <p:sldId id="344" r:id="rId23"/>
    <p:sldId id="345" r:id="rId24"/>
    <p:sldId id="330" r:id="rId25"/>
    <p:sldId id="323" r:id="rId26"/>
    <p:sldId id="338" r:id="rId27"/>
    <p:sldId id="346" r:id="rId28"/>
    <p:sldId id="342" r:id="rId29"/>
    <p:sldId id="337" r:id="rId30"/>
    <p:sldId id="332" r:id="rId31"/>
    <p:sldId id="340" r:id="rId32"/>
    <p:sldId id="341" r:id="rId33"/>
    <p:sldId id="334" r:id="rId34"/>
    <p:sldId id="287" r:id="rId35"/>
    <p:sldId id="296" r:id="rId36"/>
    <p:sldId id="339" r:id="rId37"/>
    <p:sldId id="31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92" autoAdjust="0"/>
  </p:normalViewPr>
  <p:slideViewPr>
    <p:cSldViewPr snapToGrid="0" snapToObjects="1">
      <p:cViewPr varScale="1">
        <p:scale>
          <a:sx n="81" d="100"/>
          <a:sy n="81" d="100"/>
        </p:scale>
        <p:origin x="-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&#31038;&#24037;&#31181;&#31181;&#20107;\&#12304;toyhouse&#12305;\000&#26257;&#26399;&#39033;&#30446;SummerProgram\007SP_MEM&#24736;&#24066;&#22330;&#25968;&#25454;&#20998;&#26512;\003SP_v1%20MEM&#39033;&#30446;&#24066;&#22330;&#20998;&#26512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交易市场各组表现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543840526878584"/>
          <c:y val="0.142184578659741"/>
          <c:w val="0.817318824730242"/>
          <c:h val="0.5802116765452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Sheet1!$J$41</c:f>
              <c:strCache>
                <c:ptCount val="1"/>
                <c:pt idx="0">
                  <c:v>货币余额</c:v>
                </c:pt>
              </c:strCache>
            </c:strRef>
          </c:tx>
          <c:invertIfNegative val="0"/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Sheet1!$J$42:$J$51</c:f>
              <c:numCache>
                <c:formatCode>General</c:formatCode>
                <c:ptCount val="10"/>
                <c:pt idx="0">
                  <c:v>10.0</c:v>
                </c:pt>
                <c:pt idx="1">
                  <c:v>9.0</c:v>
                </c:pt>
                <c:pt idx="2">
                  <c:v>10.0</c:v>
                </c:pt>
                <c:pt idx="3">
                  <c:v>9.0</c:v>
                </c:pt>
                <c:pt idx="4">
                  <c:v>10.0</c:v>
                </c:pt>
                <c:pt idx="5">
                  <c:v>8.0</c:v>
                </c:pt>
                <c:pt idx="6">
                  <c:v>8.0</c:v>
                </c:pt>
                <c:pt idx="7">
                  <c:v>7.0</c:v>
                </c:pt>
                <c:pt idx="8">
                  <c:v>8.0</c:v>
                </c:pt>
                <c:pt idx="9">
                  <c:v>8.0</c:v>
                </c:pt>
              </c:numCache>
            </c:numRef>
          </c:val>
        </c:ser>
        <c:ser>
          <c:idx val="1"/>
          <c:order val="1"/>
          <c:tx>
            <c:strRef>
              <c:f>Sheet1!$K$41</c:f>
              <c:strCache>
                <c:ptCount val="1"/>
                <c:pt idx="0">
                  <c:v>购买力</c:v>
                </c:pt>
              </c:strCache>
            </c:strRef>
          </c:tx>
          <c:invertIfNegative val="0"/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Sheet1!$K$42:$K$51</c:f>
              <c:numCache>
                <c:formatCode>General</c:formatCode>
                <c:ptCount val="10"/>
                <c:pt idx="0">
                  <c:v>3.0</c:v>
                </c:pt>
                <c:pt idx="1">
                  <c:v>2.0</c:v>
                </c:pt>
                <c:pt idx="2">
                  <c:v>3.0</c:v>
                </c:pt>
                <c:pt idx="3">
                  <c:v>1.0</c:v>
                </c:pt>
                <c:pt idx="4">
                  <c:v>2.0</c:v>
                </c:pt>
                <c:pt idx="5">
                  <c:v>2.0</c:v>
                </c:pt>
                <c:pt idx="6">
                  <c:v>2.0</c:v>
                </c:pt>
                <c:pt idx="7">
                  <c:v>1.0</c:v>
                </c:pt>
                <c:pt idx="8">
                  <c:v>2.0</c:v>
                </c:pt>
                <c:pt idx="9">
                  <c:v>2.0</c:v>
                </c:pt>
              </c:numCache>
            </c:numRef>
          </c:val>
        </c:ser>
        <c:ser>
          <c:idx val="2"/>
          <c:order val="2"/>
          <c:tx>
            <c:strRef>
              <c:f>Sheet1!$L$41</c:f>
              <c:strCache>
                <c:ptCount val="1"/>
                <c:pt idx="0">
                  <c:v>产品丰富度</c:v>
                </c:pt>
              </c:strCache>
            </c:strRef>
          </c:tx>
          <c:invertIfNegative val="0"/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Sheet1!$L$42:$L$51</c:f>
              <c:numCache>
                <c:formatCode>General</c:formatCode>
                <c:ptCount val="10"/>
                <c:pt idx="0">
                  <c:v>3.0</c:v>
                </c:pt>
                <c:pt idx="1">
                  <c:v>2.0</c:v>
                </c:pt>
                <c:pt idx="2">
                  <c:v>2.0</c:v>
                </c:pt>
                <c:pt idx="3">
                  <c:v>1.0</c:v>
                </c:pt>
                <c:pt idx="4">
                  <c:v>3.0</c:v>
                </c:pt>
                <c:pt idx="5">
                  <c:v>1.0</c:v>
                </c:pt>
                <c:pt idx="6">
                  <c:v>1.0</c:v>
                </c:pt>
                <c:pt idx="7">
                  <c:v>2.0</c:v>
                </c:pt>
                <c:pt idx="8">
                  <c:v>1.0</c:v>
                </c:pt>
                <c:pt idx="9">
                  <c:v>1.0</c:v>
                </c:pt>
              </c:numCache>
            </c:numRef>
          </c:val>
        </c:ser>
        <c:ser>
          <c:idx val="3"/>
          <c:order val="3"/>
          <c:tx>
            <c:strRef>
              <c:f>Sheet1!$M$41</c:f>
              <c:strCache>
                <c:ptCount val="1"/>
                <c:pt idx="0">
                  <c:v>竞标力</c:v>
                </c:pt>
              </c:strCache>
            </c:strRef>
          </c:tx>
          <c:invertIfNegative val="0"/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Sheet1!$M$42:$M$51</c:f>
              <c:numCache>
                <c:formatCode>General</c:formatCode>
                <c:ptCount val="10"/>
                <c:pt idx="0">
                  <c:v>2.0</c:v>
                </c:pt>
                <c:pt idx="1">
                  <c:v>2.0</c:v>
                </c:pt>
                <c:pt idx="2">
                  <c:v>2.0</c:v>
                </c:pt>
                <c:pt idx="3">
                  <c:v>2.0</c:v>
                </c:pt>
                <c:pt idx="4">
                  <c:v>2.0</c:v>
                </c:pt>
                <c:pt idx="5">
                  <c:v>1.0</c:v>
                </c:pt>
                <c:pt idx="6">
                  <c:v>2.0</c:v>
                </c:pt>
                <c:pt idx="7">
                  <c:v>1.0</c:v>
                </c:pt>
                <c:pt idx="8">
                  <c:v>2.0</c:v>
                </c:pt>
                <c:pt idx="9">
                  <c:v>1.0</c:v>
                </c:pt>
              </c:numCache>
            </c:numRef>
          </c:val>
        </c:ser>
        <c:ser>
          <c:idx val="4"/>
          <c:order val="4"/>
          <c:tx>
            <c:strRef>
              <c:f>Sheet1!$N$41</c:f>
              <c:strCache>
                <c:ptCount val="1"/>
                <c:pt idx="0">
                  <c:v>纪律</c:v>
                </c:pt>
              </c:strCache>
            </c:strRef>
          </c:tx>
          <c:invertIfNegative val="0"/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Sheet1!$N$42:$N$51</c:f>
              <c:numCache>
                <c:formatCode>General</c:formatCode>
                <c:ptCount val="10"/>
                <c:pt idx="0">
                  <c:v>2.0</c:v>
                </c:pt>
                <c:pt idx="1">
                  <c:v>2.0</c:v>
                </c:pt>
                <c:pt idx="2">
                  <c:v>2.0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2.0</c:v>
                </c:pt>
                <c:pt idx="7">
                  <c:v>0.0</c:v>
                </c:pt>
                <c:pt idx="8">
                  <c:v>2.0</c:v>
                </c:pt>
                <c:pt idx="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78534376"/>
        <c:axId val="-2078531320"/>
      </c:barChart>
      <c:catAx>
        <c:axId val="-2078534376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8531320"/>
        <c:crosses val="autoZero"/>
        <c:auto val="1"/>
        <c:lblAlgn val="ctr"/>
        <c:lblOffset val="100"/>
        <c:noMultiLvlLbl val="0"/>
      </c:catAx>
      <c:valAx>
        <c:axId val="-2078531320"/>
        <c:scaling>
          <c:orientation val="minMax"/>
          <c:max val="2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85343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en-US" sz="2400" dirty="0" smtClean="0"/>
              <a:t>Number of HackerSpaces founded</a:t>
            </a:r>
            <a:r>
              <a:rPr lang="en-US" sz="2400" baseline="0" dirty="0" smtClean="0"/>
              <a:t> each year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4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400" dirty="0" smtClean="0">
              <a:effectLst/>
            </a:endParaRPr>
          </a:p>
        </c:rich>
      </c:tx>
      <c:layout/>
      <c:overlay val="0"/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1.0</c:v>
                </c:pt>
                <c:pt idx="1">
                  <c:v>3.0</c:v>
                </c:pt>
                <c:pt idx="2">
                  <c:v>4.0</c:v>
                </c:pt>
                <c:pt idx="3">
                  <c:v>6.0</c:v>
                </c:pt>
                <c:pt idx="4">
                  <c:v>9.0</c:v>
                </c:pt>
                <c:pt idx="5">
                  <c:v>13.0</c:v>
                </c:pt>
                <c:pt idx="6">
                  <c:v>24.0</c:v>
                </c:pt>
                <c:pt idx="7">
                  <c:v>28.0</c:v>
                </c:pt>
                <c:pt idx="8">
                  <c:v>33.0</c:v>
                </c:pt>
                <c:pt idx="9">
                  <c:v>39.0</c:v>
                </c:pt>
                <c:pt idx="10">
                  <c:v>49.0</c:v>
                </c:pt>
                <c:pt idx="11">
                  <c:v>65.0</c:v>
                </c:pt>
                <c:pt idx="12">
                  <c:v>89.0</c:v>
                </c:pt>
                <c:pt idx="13">
                  <c:v>140.0</c:v>
                </c:pt>
                <c:pt idx="14">
                  <c:v>289.0</c:v>
                </c:pt>
                <c:pt idx="15">
                  <c:v>480.0</c:v>
                </c:pt>
                <c:pt idx="16">
                  <c:v>660.0</c:v>
                </c:pt>
                <c:pt idx="17">
                  <c:v>861.0</c:v>
                </c:pt>
                <c:pt idx="18">
                  <c:v>981.0</c:v>
                </c:pt>
                <c:pt idx="19">
                  <c:v>982.0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8316600"/>
        <c:axId val="-2078313624"/>
      </c:areaChart>
      <c:barChart>
        <c:barDir val="col"/>
        <c:grouping val="clustered"/>
        <c:varyColors val="0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  <c:pt idx="6">
                  <c:v>11.0</c:v>
                </c:pt>
                <c:pt idx="7">
                  <c:v>4.0</c:v>
                </c:pt>
                <c:pt idx="8">
                  <c:v>5.0</c:v>
                </c:pt>
                <c:pt idx="9">
                  <c:v>6.0</c:v>
                </c:pt>
                <c:pt idx="10">
                  <c:v>10.0</c:v>
                </c:pt>
                <c:pt idx="11">
                  <c:v>16.0</c:v>
                </c:pt>
                <c:pt idx="12">
                  <c:v>24.0</c:v>
                </c:pt>
                <c:pt idx="13">
                  <c:v>51.0</c:v>
                </c:pt>
                <c:pt idx="14">
                  <c:v>149.0</c:v>
                </c:pt>
                <c:pt idx="15">
                  <c:v>191.0</c:v>
                </c:pt>
                <c:pt idx="16">
                  <c:v>180.0</c:v>
                </c:pt>
                <c:pt idx="17">
                  <c:v>201.0</c:v>
                </c:pt>
                <c:pt idx="18">
                  <c:v>120.0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8307368"/>
        <c:axId val="-2078310440"/>
      </c:barChart>
      <c:catAx>
        <c:axId val="-20783166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8313624"/>
        <c:crosses val="autoZero"/>
        <c:auto val="1"/>
        <c:lblAlgn val="ctr"/>
        <c:lblOffset val="100"/>
        <c:noMultiLvlLbl val="0"/>
      </c:catAx>
      <c:valAx>
        <c:axId val="-20783136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078316600"/>
        <c:crosses val="autoZero"/>
        <c:crossBetween val="between"/>
      </c:valAx>
      <c:valAx>
        <c:axId val="-207831044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-2078307368"/>
        <c:crosses val="max"/>
        <c:crossBetween val="between"/>
      </c:valAx>
      <c:catAx>
        <c:axId val="-20783073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7831044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236561461067367"/>
          <c:y val="0.330555555555555"/>
          <c:w val="0.259400462962963"/>
          <c:h val="0.115605208333333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Abadi MT Condensed Light"/>
          <a:cs typeface="Abadi MT Condensed Light"/>
        </a:defRPr>
      </a:pPr>
      <a:endParaRPr lang="en-US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0.42026</cdr:x>
      <cdr:y>0.1628</cdr:y>
    </cdr:from>
    <cdr:to>
      <cdr:x>0.59664</cdr:x>
      <cdr:y>0.35012</cdr:y>
    </cdr:to>
    <cdr:pic>
      <cdr:nvPicPr>
        <cdr:cNvPr id="2" name="Picture 1" descr="hackerspaces.jp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631007" y="937712"/>
          <a:ext cx="1524000" cy="107899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t>21/12/13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t>21/12/13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</a:t>
            </a:r>
            <a:r>
              <a:rPr lang="en-US" altLang="zh-CN" dirty="0" smtClean="0"/>
              <a:t>1965</a:t>
            </a:r>
            <a:r>
              <a:rPr lang="zh-CN" altLang="en-US" dirty="0" smtClean="0"/>
              <a:t>年，来的</a:t>
            </a:r>
            <a:r>
              <a:rPr lang="en-US" altLang="zh-CN" dirty="0" smtClean="0"/>
              <a:t>60</a:t>
            </a:r>
            <a:r>
              <a:rPr lang="zh-CN" altLang="en-US" dirty="0" smtClean="0"/>
              <a:t>年，因特尔创始人</a:t>
            </a:r>
            <a:r>
              <a:rPr lang="en-US" altLang="zh-CN" dirty="0" smtClean="0"/>
              <a:t>Gordon Moore</a:t>
            </a:r>
            <a:r>
              <a:rPr lang="zh-CN" altLang="en-US" dirty="0" smtClean="0"/>
              <a:t>所树立的</a:t>
            </a:r>
            <a:r>
              <a:rPr lang="en-US" altLang="zh-CN" dirty="0" smtClean="0"/>
              <a:t>Moore’s Law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</a:t>
            </a:r>
            <a:r>
              <a:rPr lang="zh-CN" altLang="en-US" dirty="0" smtClean="0"/>
              <a:t>已经引领了整个半导体产业，乃至于数字化的全球趋势。许多的高科技公司，是依照摩尔定律规划公司的科研投资的步骤。换言之，这个定律，在某种程度上为产业人才，甚至是社会对知识工作者的需求，提出了在每隔</a:t>
            </a:r>
            <a:r>
              <a:rPr lang="en-US" altLang="zh-CN" dirty="0" smtClean="0"/>
              <a:t>2</a:t>
            </a:r>
            <a:r>
              <a:rPr lang="zh-CN" altLang="en-US" dirty="0" smtClean="0"/>
              <a:t>年，加倍信息处理能力的需求。然而，现今的教学环境，绝少能够反映相当的成长目标。多数教学方式与教学内容，仍然依从工业革命之后的传统。今天的本科毕业生的平均学术素养，甚至有衰减的趋势。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为了能够让清华的学生，赶上数字化世界的信息爆炸速度，我们必须要考虑一种实用可行，合乎人性，又能发挥数字化技术的迅猛成长所带来的学习机会。教学活动的设计目标，希望能够灵活地发挥个人的特长，又能让整个学习组织，跟上社会与科技发展的速率。在清华大学，我们由多个学科部门，一起开发的极限学习过程，就是一种探索现代化教学方法的尝试。我们在经过数年的实践经验中总结，在充分发挥网络化通信与信息处理技术的前提之下，组织跨学科，以及多年龄层的学习团队，可以创造出吸引多数学生主动参与学习活动的环境，从而产出随着团队的成熟度，不断以等比级数成长的社会影响力，以及高速构建任务团队的机动性组织。这种学习的经验，在很多层面上，可以应对以摩尔定律成长的数字化社会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我们为了深化这种以群体化，网络化学习的方法与校园文化，我们特别引进了驻校创客项目，让清华的师生，可以在近距离，跟全球顶级的创客，可以从文化层面，技术层面，乃至于社会契约层面，共同经营下一代大学的新的学习方式，甚至提出一套新的学习评价指标，不再只以个人的表现为学习的主要评价，而是以整个团队的执行力来衡量一个学校对社会的综合贡献。让学生，教师，以及学校能有更多的空间，展现自身对社会的贡献。从清华的角度而言，这一系列的尝试，将可以为其他学校的表率，在全球的顶尖大学之林，树立一个清华模式，提出对未来人类文明的原创型的基础贡献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Fabrication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5C41C-FA04-0548-9947-6FBC52FCA0F0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5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Incredible IDEO Global Chain Reaction Experience</a:t>
            </a:r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labs.ideo.com</a:t>
            </a:r>
            <a:r>
              <a:rPr kumimoji="1" lang="en-US" altLang="zh-CN" dirty="0" smtClean="0"/>
              <a:t>/2008/10/28/the-incredible-</a:t>
            </a:r>
            <a:r>
              <a:rPr kumimoji="1" lang="en-US" altLang="zh-CN" dirty="0" err="1" smtClean="0"/>
              <a:t>ideo</a:t>
            </a:r>
            <a:r>
              <a:rPr kumimoji="1" lang="en-US" altLang="zh-CN" dirty="0" smtClean="0"/>
              <a:t>-global-chain-reaction-experience/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47B3-30D1-BD40-A727-3401839FD437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714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8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8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t>21/12/13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t>21/12/13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t>21/12/13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t>21/12/13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t>21/12/13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t>21/12/13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t>21/12/13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t>21/12/13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t>21/12/13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t>21/12/13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t>21/12/13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t>21/12/13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华文仿宋"/>
          <a:ea typeface="华文仿宋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华文楷体"/>
          <a:ea typeface="华文楷体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华文楷体"/>
          <a:ea typeface="华文楷体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华文楷体"/>
          <a:ea typeface="华文楷体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华文楷体"/>
          <a:ea typeface="华文楷体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华文楷体"/>
          <a:ea typeface="华文楷体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jpeg"/><Relationship Id="rId17" Type="http://schemas.openxmlformats.org/officeDocument/2006/relationships/image" Target="../media/image34.jpeg"/><Relationship Id="rId1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ackerspaces.org/wiki/List_of_planned_Hacker_Spaces" TargetMode="External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jpeg"/><Relationship Id="rId8" Type="http://schemas.openxmlformats.org/officeDocument/2006/relationships/image" Target="../media/image54.jpeg"/><Relationship Id="rId9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jpeg"/><Relationship Id="rId12" Type="http://schemas.openxmlformats.org/officeDocument/2006/relationships/image" Target="../media/image62.png"/><Relationship Id="rId13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microsoft.com/office/2007/relationships/hdphoto" Target="../media/hdphoto1.wdp"/><Relationship Id="rId4" Type="http://schemas.openxmlformats.org/officeDocument/2006/relationships/image" Target="../media/image57.png"/><Relationship Id="rId5" Type="http://schemas.microsoft.com/office/2007/relationships/hdphoto" Target="../media/hdphoto2.wdp"/><Relationship Id="rId6" Type="http://schemas.openxmlformats.org/officeDocument/2006/relationships/image" Target="../media/image58.pn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jpe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21071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摩尔定律与高等教育：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XLP</a:t>
            </a:r>
            <a:r>
              <a:rPr lang="zh-CN" altLang="en-US" dirty="0" smtClean="0"/>
              <a:t>的理论与实践</a:t>
            </a:r>
            <a:endParaRPr lang="en-US" sz="36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16880"/>
            <a:ext cx="6400800" cy="875251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顾学雍</a:t>
            </a:r>
            <a:endParaRPr lang="en-US" altLang="zh-CN" dirty="0" smtClean="0"/>
          </a:p>
          <a:p>
            <a:r>
              <a:rPr lang="zh-CN" altLang="en-US" dirty="0" smtClean="0"/>
              <a:t>清华大学工业工程系</a:t>
            </a:r>
            <a:endParaRPr lang="en-US" altLang="zh-CN" dirty="0" smtClean="0"/>
          </a:p>
          <a:p>
            <a:r>
              <a:rPr lang="zh-CN" altLang="zh-CN" dirty="0" smtClean="0"/>
              <a:t>2</a:t>
            </a:r>
            <a:r>
              <a:rPr lang="en-US" altLang="zh-CN" dirty="0" smtClean="0"/>
              <a:t>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71600" y="64188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华文楷体"/>
                <a:ea typeface="华文楷体"/>
                <a:cs typeface="华文楷体"/>
              </a:rPr>
              <a:t>中国教育信息化行业新年论坛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37955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跨学科系统集成设计挑战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5899" y="2179507"/>
            <a:ext cx="399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（</a:t>
            </a:r>
            <a:r>
              <a:rPr lang="zh-CN" altLang="en-US" sz="5400" dirty="0" smtClean="0"/>
              <a:t>省却</a:t>
            </a:r>
            <a:r>
              <a:rPr lang="zh-CN" altLang="en-US" sz="5400" dirty="0" smtClean="0"/>
              <a:t>视频）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097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可持续发展数字国度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清华大学国际合作与交流处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2013</a:t>
            </a:r>
            <a:r>
              <a:rPr lang="zh-CN" altLang="en-US" dirty="0" smtClean="0"/>
              <a:t>年清华国际暑期项目：</a:t>
            </a:r>
            <a:endParaRPr lang="en-US" altLang="zh-CN" dirty="0" smtClean="0"/>
          </a:p>
          <a:p>
            <a:r>
              <a:rPr lang="zh-CN" altLang="en-US" dirty="0" smtClean="0"/>
              <a:t>导引全球学子体验清华独有的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学习方式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科研环境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产学合作关系</a:t>
            </a:r>
            <a:endParaRPr lang="en-US" altLang="zh-CN" dirty="0" smtClean="0"/>
          </a:p>
          <a:p>
            <a:r>
              <a:rPr lang="zh-CN" altLang="en-US" dirty="0" smtClean="0"/>
              <a:t>为期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个月，多次，多年龄层相关活动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设计与测试国际上最前沿的学习活动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1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信息化行业的思维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 2.0</a:t>
            </a:r>
            <a:r>
              <a:rPr lang="zh-CN" altLang="en-US" dirty="0" smtClean="0"/>
              <a:t>的思想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由使用者</a:t>
            </a:r>
            <a:r>
              <a:rPr lang="en-US" altLang="zh-CN" dirty="0" smtClean="0"/>
              <a:t>(</a:t>
            </a:r>
            <a:r>
              <a:rPr lang="zh-CN" altLang="en-US" dirty="0" smtClean="0"/>
              <a:t>学生</a:t>
            </a:r>
            <a:r>
              <a:rPr lang="en-US" altLang="zh-CN" dirty="0" smtClean="0"/>
              <a:t>)</a:t>
            </a:r>
            <a:r>
              <a:rPr lang="zh-CN" altLang="en-US" dirty="0" smtClean="0"/>
              <a:t>决定内容与格式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模块化的实践教学环境与工具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创客空间</a:t>
            </a:r>
            <a:r>
              <a:rPr lang="en-US" altLang="zh-CN" dirty="0" smtClean="0"/>
              <a:t>:                   </a:t>
            </a:r>
            <a:r>
              <a:rPr lang="zh-CN" altLang="en-US" dirty="0" smtClean="0"/>
              <a:t>1</a:t>
            </a:r>
            <a:r>
              <a:rPr lang="en-US" altLang="zh-CN" dirty="0" smtClean="0"/>
              <a:t>00m</a:t>
            </a:r>
            <a:r>
              <a:rPr lang="zh-CN" altLang="en-US" baseline="30000" dirty="0" smtClean="0"/>
              <a:t>2</a:t>
            </a:r>
            <a:r>
              <a:rPr lang="zh-CN" altLang="en-US" dirty="0" smtClean="0"/>
              <a:t>～</a:t>
            </a:r>
            <a:r>
              <a:rPr lang="zh-CN" altLang="zh-CN" dirty="0" smtClean="0"/>
              <a:t>3</a:t>
            </a:r>
            <a:r>
              <a:rPr lang="en-US" altLang="zh-CN" dirty="0" smtClean="0"/>
              <a:t>00m</a:t>
            </a:r>
            <a:r>
              <a:rPr lang="zh-CN" altLang="en-US" baseline="30000" dirty="0" smtClean="0"/>
              <a:t>2</a:t>
            </a:r>
            <a:r>
              <a:rPr lang="zh-CN" altLang="en-US" dirty="0" smtClean="0"/>
              <a:t>整合环境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开源协议：</a:t>
            </a:r>
            <a:r>
              <a:rPr lang="en-US" altLang="zh-CN" dirty="0" smtClean="0"/>
              <a:t>                </a:t>
            </a:r>
            <a:r>
              <a:rPr lang="zh-CN" altLang="en-US" dirty="0" smtClean="0"/>
              <a:t>创作者的知识交换协议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可重组的机电元件：快速产品成形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学生团队：</a:t>
            </a:r>
            <a:r>
              <a:rPr lang="en-US" altLang="zh-CN" dirty="0" smtClean="0"/>
              <a:t>                </a:t>
            </a:r>
            <a:r>
              <a:rPr lang="zh-CN" altLang="en-US" dirty="0" smtClean="0"/>
              <a:t>校内丰沛的人力资源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651" y="4420533"/>
            <a:ext cx="1441622" cy="341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0736" y="4847612"/>
            <a:ext cx="498701" cy="498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809" y="4847612"/>
            <a:ext cx="733225" cy="4987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7682"/>
            <a:ext cx="8229600" cy="11263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实验室探究课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，全校</a:t>
            </a:r>
            <a:r>
              <a:rPr lang="en-US" altLang="zh-CN" dirty="0" smtClean="0"/>
              <a:t>100+</a:t>
            </a:r>
            <a:r>
              <a:rPr lang="zh-CN" altLang="en-US" dirty="0" smtClean="0"/>
              <a:t>重点实验室</a:t>
            </a:r>
            <a:endParaRPr lang="en-US" altLang="zh-CN" dirty="0" smtClean="0"/>
          </a:p>
          <a:p>
            <a:pPr lvl="1"/>
            <a:r>
              <a:rPr lang="zh-CN" altLang="en-US" dirty="0"/>
              <a:t>卢达溶，</a:t>
            </a:r>
            <a:r>
              <a:rPr lang="zh-CN" altLang="en-US" dirty="0" smtClean="0"/>
              <a:t>李双寿，汤彬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33" y="2894005"/>
            <a:ext cx="4959869" cy="3300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工程管理硕士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入学导引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学生制作的视频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7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555" y="1574693"/>
            <a:ext cx="5724764" cy="33917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虚拟货币的交易总结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96921"/>
              </p:ext>
            </p:extLst>
          </p:nvPr>
        </p:nvGraphicFramePr>
        <p:xfrm>
          <a:off x="645044" y="2479159"/>
          <a:ext cx="7517658" cy="3574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1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Lego2Nano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5899" y="2179507"/>
            <a:ext cx="399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（</a:t>
            </a:r>
            <a:r>
              <a:rPr lang="zh-CN" altLang="en-US" sz="5400" dirty="0" smtClean="0"/>
              <a:t>省却</a:t>
            </a:r>
            <a:r>
              <a:rPr lang="zh-CN" altLang="en-US" sz="5400" dirty="0" smtClean="0"/>
              <a:t>视频）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7019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XLP</a:t>
            </a:r>
            <a:r>
              <a:rPr lang="zh-CN" altLang="en-US" dirty="0" smtClean="0"/>
              <a:t>的</a:t>
            </a:r>
            <a:r>
              <a:rPr lang="zh-TW" altLang="en-US" dirty="0" smtClean="0"/>
              <a:t>成長軌跡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31576"/>
              </p:ext>
            </p:extLst>
          </p:nvPr>
        </p:nvGraphicFramePr>
        <p:xfrm>
          <a:off x="229809" y="1924171"/>
          <a:ext cx="8686800" cy="315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524"/>
                <a:gridCol w="2092476"/>
                <a:gridCol w="3860800"/>
              </a:tblGrid>
              <a:tr h="429547"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2012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2013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学校数量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10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参与国家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4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学生年龄层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大学生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从幼儿园到博士生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563093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挑战项目内容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供应链系统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可持续发展数字国度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参与实验室数量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12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94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0" descr="China's Growing Maker Movement - WSJ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674" y="1744299"/>
            <a:ext cx="3205907" cy="40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国内外媒体报道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教育信息传播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498167" y="2184869"/>
            <a:ext cx="2133455" cy="3519234"/>
            <a:chOff x="3321955" y="3898900"/>
            <a:chExt cx="2133455" cy="3519234"/>
          </a:xfrm>
        </p:grpSpPr>
        <p:pic>
          <p:nvPicPr>
            <p:cNvPr id="5" name="Picture 7" descr="cc-cn-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3220" y="6175219"/>
              <a:ext cx="1179572" cy="43199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321955" y="3898900"/>
              <a:ext cx="2133455" cy="2030520"/>
              <a:chOff x="3322774" y="4134813"/>
              <a:chExt cx="2133455" cy="2030520"/>
            </a:xfrm>
          </p:grpSpPr>
          <p:pic>
            <p:nvPicPr>
              <p:cNvPr id="9" name="图片 17" descr="Gizmag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0272" y="4537568"/>
                <a:ext cx="720000" cy="235597"/>
              </a:xfrm>
              <a:prstGeom prst="rect">
                <a:avLst/>
              </a:prstGeom>
            </p:spPr>
          </p:pic>
          <p:pic>
            <p:nvPicPr>
              <p:cNvPr id="10" name="图片 18" descr="Mak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7583" y="5167516"/>
                <a:ext cx="720000" cy="282375"/>
              </a:xfrm>
              <a:prstGeom prst="rect">
                <a:avLst/>
              </a:prstGeom>
            </p:spPr>
          </p:pic>
          <p:pic>
            <p:nvPicPr>
              <p:cNvPr id="11" name="图片 19" descr="WIRED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07007" y="5587017"/>
                <a:ext cx="720000" cy="479613"/>
              </a:xfrm>
              <a:prstGeom prst="rect">
                <a:avLst/>
              </a:prstGeom>
            </p:spPr>
          </p:pic>
          <p:pic>
            <p:nvPicPr>
              <p:cNvPr id="12" name="图片 20" descr="京华时报.jp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1506" y="5967927"/>
                <a:ext cx="720000" cy="197406"/>
              </a:xfrm>
              <a:prstGeom prst="rect">
                <a:avLst/>
              </a:prstGeom>
            </p:spPr>
          </p:pic>
          <p:pic>
            <p:nvPicPr>
              <p:cNvPr id="13" name="图片 21" descr="人民日报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76646" y="4403109"/>
                <a:ext cx="720000" cy="370056"/>
              </a:xfrm>
              <a:prstGeom prst="rect">
                <a:avLst/>
              </a:prstGeom>
            </p:spPr>
          </p:pic>
          <p:pic>
            <p:nvPicPr>
              <p:cNvPr id="14" name="图片 22" descr="北京日报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35073" y="5203211"/>
                <a:ext cx="720000" cy="285809"/>
              </a:xfrm>
              <a:prstGeom prst="rect">
                <a:avLst/>
              </a:prstGeom>
            </p:spPr>
          </p:pic>
          <p:pic>
            <p:nvPicPr>
              <p:cNvPr id="15" name="图片 23" descr="新华社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6179" y="4134813"/>
                <a:ext cx="1054093" cy="349590"/>
              </a:xfrm>
              <a:prstGeom prst="rect">
                <a:avLst/>
              </a:prstGeom>
            </p:spPr>
          </p:pic>
          <p:pic>
            <p:nvPicPr>
              <p:cNvPr id="16" name="图片 24" descr="科技日报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0272" y="5553281"/>
                <a:ext cx="720000" cy="273543"/>
              </a:xfrm>
              <a:prstGeom prst="rect">
                <a:avLst/>
              </a:prstGeom>
            </p:spPr>
          </p:pic>
          <p:pic>
            <p:nvPicPr>
              <p:cNvPr id="17" name="图片 7" descr="The-Wall-Street-Journal-Logo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2774" y="4859235"/>
                <a:ext cx="2133455" cy="181281"/>
              </a:xfrm>
              <a:prstGeom prst="rect">
                <a:avLst/>
              </a:prstGeom>
            </p:spPr>
          </p:pic>
        </p:grpSp>
        <p:pic>
          <p:nvPicPr>
            <p:cNvPr id="7" name="图片 32" descr="School of Open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4994" y="6100707"/>
              <a:ext cx="927877" cy="731992"/>
            </a:xfrm>
            <a:prstGeom prst="rect">
              <a:avLst/>
            </a:prstGeom>
          </p:spPr>
        </p:pic>
        <p:pic>
          <p:nvPicPr>
            <p:cNvPr id="8" name="图片 13" descr="CC_Summit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4515" y="6986135"/>
              <a:ext cx="1737928" cy="431999"/>
            </a:xfrm>
            <a:prstGeom prst="rect">
              <a:avLst/>
            </a:prstGeom>
          </p:spPr>
        </p:pic>
      </p:grpSp>
      <p:pic>
        <p:nvPicPr>
          <p:cNvPr id="21" name="图片 28" descr="2013-09-25 Make_Building a Low-Cost Nanoscope with Lego and Makeblock screenshot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898" y="2789174"/>
            <a:ext cx="1732981" cy="2655023"/>
          </a:xfrm>
          <a:prstGeom prst="rect">
            <a:avLst/>
          </a:prstGeom>
        </p:spPr>
      </p:pic>
      <p:pic>
        <p:nvPicPr>
          <p:cNvPr id="22" name="图片 29" descr="2013-01-18 人民日报 16 跨学科系统集成设计挑战.jp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60" y="2221072"/>
            <a:ext cx="2504041" cy="3184000"/>
          </a:xfrm>
          <a:prstGeom prst="rect">
            <a:avLst/>
          </a:prstGeom>
        </p:spPr>
      </p:pic>
      <p:pic>
        <p:nvPicPr>
          <p:cNvPr id="23" name="Picture 22" descr="2013-09-07 京华时报 09 LEGO2NANO.jp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352" y="3478303"/>
            <a:ext cx="1313252" cy="1474171"/>
          </a:xfrm>
          <a:prstGeom prst="rect">
            <a:avLst/>
          </a:prstGeom>
        </p:spPr>
      </p:pic>
      <p:pic>
        <p:nvPicPr>
          <p:cNvPr id="19" name="图片 27" descr="2013-09-18 WIRED_UCL students build low-cost, Arduino-powered, Lego atomic force microscope (Wired UK) screenshot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520" y="3681252"/>
            <a:ext cx="1713165" cy="2738199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8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微学校</a:t>
            </a:r>
            <a:r>
              <a:rPr lang="zh-CN" altLang="en-US" dirty="0" smtClean="0"/>
              <a:t>的独特优势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smtClean="0"/>
              <a:t>配合创客空间与中国制</a:t>
            </a:r>
            <a:r>
              <a:rPr lang="zh-CN" altLang="en-US" dirty="0" smtClean="0"/>
              <a:t>造的产业背景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Microduino</a:t>
            </a:r>
            <a:r>
              <a:rPr lang="en-US" altLang="zh-CN" dirty="0" smtClean="0"/>
              <a:t>, Google Glass,…)</a:t>
            </a:r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“廉价”资金的供应，造成青年的创业潮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数字世界的发展规律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0369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摩尔定律指挥着信息产业的总体规划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7106" y="5921819"/>
            <a:ext cx="5009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asia.cnet.com</a:t>
            </a:r>
            <a:r>
              <a:rPr lang="en-US" sz="1100" dirty="0"/>
              <a:t>/idf-2009-intel-continues-to-pursue-moores-law-62057958.htm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06" y="2266126"/>
            <a:ext cx="4858319" cy="36437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6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校园的信息化？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433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产学研三方的协同“操作系统”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数字化内容的分享，传送，处理，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知识内容交换过程的记录：货币化的交易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专职人员参与活动的开发，规划，营运</a:t>
            </a:r>
            <a:endParaRPr lang="en-US" altLang="zh-CN" dirty="0" smtClean="0"/>
          </a:p>
          <a:p>
            <a:r>
              <a:rPr lang="zh-CN" altLang="en-US" dirty="0" smtClean="0"/>
              <a:t>符合摩尔定律的常设性组织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78" y="4864530"/>
            <a:ext cx="1914477" cy="1510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774" y="4942490"/>
            <a:ext cx="2889389" cy="12955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1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时下最盛行的学习活动？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143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高度受欢迎的：创客空间，</a:t>
            </a:r>
            <a:r>
              <a:rPr lang="en-US" altLang="zh-CN" dirty="0" smtClean="0"/>
              <a:t> </a:t>
            </a:r>
            <a:r>
              <a:rPr lang="zh-CN" altLang="en-US" dirty="0" smtClean="0"/>
              <a:t>创客马拉松？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65" y="2582000"/>
            <a:ext cx="4200076" cy="2805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31" y="2316821"/>
            <a:ext cx="2820311" cy="421123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2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1934"/>
              </p:ext>
            </p:extLst>
          </p:nvPr>
        </p:nvGraphicFramePr>
        <p:xfrm>
          <a:off x="252000" y="549000"/>
          <a:ext cx="8640000" cy="57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72388" y="6419444"/>
            <a:ext cx="322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badi MT Condensed Light"/>
                <a:cs typeface="Abadi MT Condensed Light"/>
              </a:rPr>
              <a:t>Source</a:t>
            </a:r>
            <a:r>
              <a:rPr lang="en-US" sz="1000" dirty="0">
                <a:latin typeface="Abadi MT Condensed Light"/>
                <a:cs typeface="Abadi MT Condensed Light"/>
              </a:rPr>
              <a:t>: </a:t>
            </a:r>
            <a:r>
              <a:rPr lang="en-US" sz="1000" dirty="0">
                <a:latin typeface="Abadi MT Condensed Light"/>
                <a:cs typeface="Abadi MT Condensed Light"/>
                <a:hlinkClick r:id="rId3"/>
              </a:rPr>
              <a:t>http://hackerspaces.org/wiki/</a:t>
            </a:r>
            <a:r>
              <a:rPr lang="en-US" sz="1000" dirty="0" smtClean="0">
                <a:latin typeface="Abadi MT Condensed Light"/>
                <a:cs typeface="Abadi MT Condensed Light"/>
                <a:hlinkClick r:id="rId3"/>
              </a:rPr>
              <a:t>List_of_planned_Hacker_Spaces</a:t>
            </a:r>
            <a:endParaRPr lang="en-US" sz="1000" dirty="0">
              <a:latin typeface="Abadi MT Condensed Light"/>
              <a:cs typeface="Abadi MT Condensed Light"/>
            </a:endParaRPr>
          </a:p>
        </p:txBody>
      </p:sp>
      <p:pic>
        <p:nvPicPr>
          <p:cNvPr id="4" name="Picture 3" descr="Mitch Altma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33" y="3991052"/>
            <a:ext cx="1132874" cy="17007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启动清华驻校创客项目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258" y="1600200"/>
            <a:ext cx="4433542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融合中国元素的现代组织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起源于电子产业的草根组织，符合摩尔定律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核心成员为信息产业的领跑者，推动创新</a:t>
            </a:r>
            <a:endParaRPr lang="en-US" altLang="zh-CN" dirty="0" smtClean="0"/>
          </a:p>
          <a:p>
            <a:pPr lvl="1"/>
            <a:r>
              <a:rPr lang="zh-CN" altLang="en-US" dirty="0"/>
              <a:t>导入</a:t>
            </a:r>
            <a:r>
              <a:rPr lang="en-US" altLang="zh-CN" dirty="0"/>
              <a:t>Web 2.0</a:t>
            </a:r>
            <a:r>
              <a:rPr lang="zh-CN" altLang="en-US" dirty="0"/>
              <a:t>的思想</a:t>
            </a:r>
            <a:endParaRPr lang="en-US" altLang="zh-CN" dirty="0"/>
          </a:p>
          <a:p>
            <a:pPr lvl="2"/>
            <a:r>
              <a:rPr lang="zh-CN" altLang="en-US" dirty="0"/>
              <a:t>由学生决定内容与格式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 descr="Poster1.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96" y="1417371"/>
            <a:ext cx="3574324" cy="50527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校园中常设组织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大学校园内：驻校创客项目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已于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日在北京清华大学正式启动</a:t>
            </a:r>
            <a:endParaRPr lang="en-US" altLang="zh-CN" dirty="0"/>
          </a:p>
          <a:p>
            <a:pPr lvl="1"/>
            <a:r>
              <a:rPr lang="zh-CN" altLang="en-US" dirty="0" smtClean="0"/>
              <a:t>驻校创客将辅助开发</a:t>
            </a:r>
            <a:r>
              <a:rPr lang="en-US" altLang="zh-CN" dirty="0" smtClean="0"/>
              <a:t>XLP</a:t>
            </a:r>
            <a:r>
              <a:rPr lang="zh-CN" altLang="en-US" dirty="0" smtClean="0"/>
              <a:t>课程于教学内容</a:t>
            </a:r>
            <a:endParaRPr lang="en-US" dirty="0"/>
          </a:p>
          <a:p>
            <a:r>
              <a:rPr lang="zh-CN" altLang="en-US" dirty="0" smtClean="0"/>
              <a:t>中小学校园内：创客空间</a:t>
            </a:r>
            <a:endParaRPr lang="en-US" altLang="zh-CN" dirty="0"/>
          </a:p>
          <a:p>
            <a:pPr lvl="1"/>
            <a:r>
              <a:rPr lang="en-US" altLang="zh-CN" dirty="0" smtClean="0"/>
              <a:t>2013</a:t>
            </a:r>
            <a:r>
              <a:rPr lang="zh-CN" altLang="en-US" dirty="0"/>
              <a:t>年</a:t>
            </a:r>
            <a:r>
              <a:rPr lang="en-US" altLang="zh-CN" dirty="0" smtClean="0"/>
              <a:t>1</a:t>
            </a:r>
            <a:r>
              <a:rPr lang="zh-CN" altLang="zh-CN" dirty="0"/>
              <a:t>1</a:t>
            </a:r>
            <a:r>
              <a:rPr lang="zh-CN" altLang="en-US" dirty="0" smtClean="0"/>
              <a:t>月起在清华附中正式立项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欢迎现场同志们参与附中空间的各种建议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7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中国教育的新机遇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摩尔定律</a:t>
            </a:r>
            <a:r>
              <a:rPr lang="en-US" altLang="zh-CN" dirty="0" smtClean="0"/>
              <a:t>50</a:t>
            </a:r>
            <a:r>
              <a:rPr lang="zh-CN" altLang="en-US" dirty="0" smtClean="0"/>
              <a:t>年的今天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知识内容交换过程的记录：货币化的交易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跨学科人员参与内容的开发，审核，校对</a:t>
            </a:r>
            <a:endParaRPr lang="en-US" altLang="zh-CN" dirty="0" smtClean="0"/>
          </a:p>
          <a:p>
            <a:r>
              <a:rPr lang="zh-CN" altLang="en-US" dirty="0" smtClean="0"/>
              <a:t>初学者创新的可能性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苹果的乔布斯，脸书的</a:t>
            </a:r>
            <a:r>
              <a:rPr lang="en-US" altLang="zh-CN" dirty="0" err="1" smtClean="0"/>
              <a:t>Zukeberg</a:t>
            </a:r>
            <a:r>
              <a:rPr lang="en-US" altLang="zh-CN" dirty="0" smtClean="0"/>
              <a:t> </a:t>
            </a:r>
            <a:r>
              <a:rPr lang="zh-CN" altLang="en-US" dirty="0" smtClean="0"/>
              <a:t>都是产业的菜鸟，也是产业的原创者</a:t>
            </a:r>
            <a:endParaRPr lang="en-US" altLang="zh-CN" dirty="0" smtClean="0"/>
          </a:p>
          <a:p>
            <a:r>
              <a:rPr lang="zh-CN" altLang="en-US" dirty="0" smtClean="0"/>
              <a:t>中国的制造业，市场与资金的规模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已经可以支撑，独立而原创的产品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极限学习工作流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3340" y="1409279"/>
            <a:ext cx="8249280" cy="4900615"/>
            <a:chOff x="63918" y="1912400"/>
            <a:chExt cx="8249280" cy="4900615"/>
          </a:xfrm>
        </p:grpSpPr>
        <p:sp>
          <p:nvSpPr>
            <p:cNvPr id="5" name="Right Arrow 4"/>
            <p:cNvSpPr/>
            <p:nvPr/>
          </p:nvSpPr>
          <p:spPr>
            <a:xfrm rot="900000">
              <a:off x="129890" y="443517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来校新生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 rot="1800000">
              <a:off x="2113072" y="2954289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20700000">
              <a:off x="129889" y="561191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校外创客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99586" y="4411347"/>
              <a:ext cx="575556" cy="2265832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导引课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335954" y="4880470"/>
              <a:ext cx="184213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华文楷体"/>
                  <a:ea typeface="华文楷体"/>
                  <a:cs typeface="华文楷体"/>
                </a:rPr>
                <a:t>TEDxTHU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演讲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104937" y="4604449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驻校创客系列讲座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919806" y="3880597"/>
              <a:ext cx="163290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实验室探究课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0208" y="1912400"/>
              <a:ext cx="827794" cy="1196857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第一课堂学习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37642" y="2610492"/>
              <a:ext cx="575556" cy="2540210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创客马拉松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900000">
              <a:off x="1557834" y="357481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在校学生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335954" y="6271142"/>
              <a:ext cx="1768984" cy="5418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内容挖掘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918" y="3557431"/>
              <a:ext cx="1509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楷体"/>
                  <a:ea typeface="华文楷体"/>
                  <a:cs typeface="华文楷体"/>
                </a:rPr>
                <a:t>内容的筛选、发布与传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播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26670" y="2064240"/>
              <a:ext cx="2925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楷体"/>
                  <a:ea typeface="华文楷体"/>
                  <a:cs typeface="华文楷体"/>
                </a:rPr>
                <a:t>跨学科设计与创造（挑战方设计环节、任务方检验环节）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22187" y="4411347"/>
              <a:ext cx="1469830" cy="864225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驻校创客项目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104937" y="3153097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社团活动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68881" y="5282214"/>
              <a:ext cx="1523135" cy="815023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华文楷体"/>
                  <a:ea typeface="华文楷体"/>
                  <a:cs typeface="华文楷体"/>
                </a:rPr>
                <a:t>XLP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项目设计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4347514" y="5768022"/>
            <a:ext cx="2531492" cy="541873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项目选择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6903864" y="5768021"/>
            <a:ext cx="2086482" cy="5418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协同开发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44564" y="5307263"/>
            <a:ext cx="3662703" cy="13369"/>
          </a:xfrm>
          <a:prstGeom prst="straightConnector1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23" idx="3"/>
            <a:endCxn id="13" idx="2"/>
          </p:cNvCxnSpPr>
          <p:nvPr/>
        </p:nvCxnSpPr>
        <p:spPr>
          <a:xfrm flipV="1">
            <a:off x="7461438" y="4647581"/>
            <a:ext cx="733404" cy="539024"/>
          </a:xfrm>
          <a:prstGeom prst="curvedConnector2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>
                <a:latin typeface="华文楷体"/>
                <a:ea typeface="华文楷体"/>
                <a:cs typeface="华文楷体"/>
              </a:rPr>
              <a:t>26</a:t>
            </a:fld>
            <a:endParaRPr lang="en-US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8" name="Picture 27" descr="Screen Shot 2013-06-08 at 8.49.45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203" y="5320632"/>
            <a:ext cx="1415143" cy="3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何处不是第二课堂？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3340" y="1409279"/>
            <a:ext cx="8249280" cy="4900615"/>
            <a:chOff x="63918" y="1912400"/>
            <a:chExt cx="8249280" cy="4900615"/>
          </a:xfrm>
        </p:grpSpPr>
        <p:sp>
          <p:nvSpPr>
            <p:cNvPr id="5" name="Right Arrow 4"/>
            <p:cNvSpPr/>
            <p:nvPr/>
          </p:nvSpPr>
          <p:spPr>
            <a:xfrm rot="900000">
              <a:off x="129890" y="443517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来校新生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 rot="1800000">
              <a:off x="2113072" y="2954289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20700000">
              <a:off x="129889" y="561191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校外创客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99586" y="4411347"/>
              <a:ext cx="575556" cy="2265832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导引课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335954" y="4880470"/>
              <a:ext cx="184213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华文楷体"/>
                  <a:ea typeface="华文楷体"/>
                  <a:cs typeface="华文楷体"/>
                </a:rPr>
                <a:t>TEDxTHU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演讲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104937" y="4604449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驻校创客系列讲座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919806" y="3880597"/>
              <a:ext cx="163290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实验室探究课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0208" y="1912400"/>
              <a:ext cx="827794" cy="1196857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第一课堂学习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37642" y="2610492"/>
              <a:ext cx="575556" cy="2540210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创客马拉松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900000">
              <a:off x="1557834" y="357481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在校学生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335954" y="6271142"/>
              <a:ext cx="1768984" cy="5418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内容挖掘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918" y="3557431"/>
              <a:ext cx="1509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楷体"/>
                  <a:ea typeface="华文楷体"/>
                  <a:cs typeface="华文楷体"/>
                </a:rPr>
                <a:t>内容的筛选、发布与传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播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22187" y="4411347"/>
              <a:ext cx="1469830" cy="864225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驻校创客项目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104937" y="3153097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社团活动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68881" y="5282214"/>
              <a:ext cx="1523135" cy="815023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华文楷体"/>
                  <a:ea typeface="华文楷体"/>
                  <a:cs typeface="华文楷体"/>
                </a:rPr>
                <a:t>XLP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项目设计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34409" y="3270643"/>
              <a:ext cx="2203233" cy="10490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65000"/>
                    </a:schemeClr>
                  </a:solidFill>
                  <a:latin typeface="华文楷体"/>
                  <a:ea typeface="华文楷体"/>
                  <a:cs typeface="华文楷体"/>
                </a:rPr>
                <a:t>第二课堂</a:t>
              </a:r>
              <a:endParaRPr lang="en-US" sz="3200" dirty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endParaRP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4347514" y="5768022"/>
            <a:ext cx="2531492" cy="541873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项目选择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6903864" y="5768021"/>
            <a:ext cx="2086482" cy="5418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协同开发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44564" y="5307263"/>
            <a:ext cx="3662703" cy="13369"/>
          </a:xfrm>
          <a:prstGeom prst="straightConnector1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23" idx="3"/>
            <a:endCxn id="13" idx="2"/>
          </p:cNvCxnSpPr>
          <p:nvPr/>
        </p:nvCxnSpPr>
        <p:spPr>
          <a:xfrm flipV="1">
            <a:off x="7461438" y="4647581"/>
            <a:ext cx="733404" cy="539024"/>
          </a:xfrm>
          <a:prstGeom prst="curvedConnector2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>
                <a:latin typeface="华文楷体"/>
                <a:ea typeface="华文楷体"/>
                <a:cs typeface="华文楷体"/>
              </a:rPr>
              <a:t>27</a:t>
            </a:fld>
            <a:endParaRPr lang="en-US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8" name="Picture 27" descr="Screen Shot 2013-06-08 at 8.49.45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203" y="5320632"/>
            <a:ext cx="1415143" cy="3229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568008" y="1388774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212669" y="5785389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0494" y="1740818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97160" y="1600967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315108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3-05-25 at 8.11.19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920" y="0"/>
            <a:ext cx="7875854" cy="6858000"/>
          </a:xfrm>
          <a:prstGeom prst="rect">
            <a:avLst/>
          </a:prstGeom>
        </p:spPr>
      </p:pic>
      <p:pic>
        <p:nvPicPr>
          <p:cNvPr id="2" name="Picture 1" descr="Screen Shot 2013-06-08 at 8.49.45 A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756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2608" y="2917322"/>
            <a:ext cx="497111" cy="36933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图片来源：清华美院付志勇老师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323900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穿越式的学习空间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挑战任务：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针对多个校内的实体空间，将其转化为具有吸引力的学习、交流或创客空间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用网络化的数据协同技术，整体性地收集学生群体的学习过程数据（</a:t>
            </a:r>
            <a:r>
              <a:rPr lang="en-US" altLang="zh-CN" dirty="0" err="1" smtClean="0"/>
              <a:t>Git+GitLab+</a:t>
            </a:r>
            <a:r>
              <a:rPr lang="en-US" altLang="zh-CN" dirty="0" err="1" smtClean="0">
                <a:solidFill>
                  <a:srgbClr val="FF0000"/>
                </a:solidFill>
              </a:rPr>
              <a:t>XLP</a:t>
            </a:r>
            <a:r>
              <a:rPr lang="en-US" altLang="zh-CN" dirty="0" smtClean="0">
                <a:solidFill>
                  <a:srgbClr val="FF0000"/>
                </a:solidFill>
              </a:rPr>
              <a:t> Bots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交付的设计方案：镜像世界（</a:t>
            </a:r>
            <a:r>
              <a:rPr lang="en-US" altLang="zh-CN" dirty="0" smtClean="0"/>
              <a:t>Mirrored World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虚拟空间的数据内容，反映实体空间的学习活动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实体空间的布局与器材，应当支撑数字化的学习过程</a:t>
            </a:r>
            <a:endParaRPr lang="en-US" altLang="zh-CN" dirty="0" smtClean="0"/>
          </a:p>
          <a:p>
            <a:r>
              <a:rPr lang="zh-CN" altLang="en-US" dirty="0" smtClean="0"/>
              <a:t>评价指标：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最终的镜像空间设计方案内容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从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数据的演进记录，分析学生群体的行为能力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066" y="4830522"/>
            <a:ext cx="658080" cy="65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11" y="4849156"/>
            <a:ext cx="1598615" cy="6394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1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教育行业与摩尔定律？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41" y="1539747"/>
            <a:ext cx="5199545" cy="4211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9766" y="5909088"/>
            <a:ext cx="2698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</a:t>
            </a:r>
            <a:r>
              <a:rPr lang="en-US" sz="1100" dirty="0" err="1"/>
              <a:t>from:http</a:t>
            </a:r>
            <a:r>
              <a:rPr lang="en-US" sz="1100" dirty="0"/>
              <a:t>://hannah321.edublogs.org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6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穿越式的学习空间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全校范围的空间设计方案，科系互补方案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67867" y="2441747"/>
            <a:ext cx="7818933" cy="3662386"/>
            <a:chOff x="851234" y="2431795"/>
            <a:chExt cx="7818933" cy="3662386"/>
          </a:xfrm>
        </p:grpSpPr>
        <p:sp>
          <p:nvSpPr>
            <p:cNvPr id="4" name="Rectangle 3"/>
            <p:cNvSpPr/>
            <p:nvPr/>
          </p:nvSpPr>
          <p:spPr>
            <a:xfrm>
              <a:off x="3323863" y="2431795"/>
              <a:ext cx="2351025" cy="675498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清华校园空间</a:t>
              </a:r>
              <a:endParaRPr lang="en-US" dirty="0"/>
            </a:p>
          </p:txBody>
        </p:sp>
        <p:cxnSp>
          <p:nvCxnSpPr>
            <p:cNvPr id="11" name="Straight Connector 10"/>
            <p:cNvCxnSpPr>
              <a:stCxn id="4" idx="2"/>
              <a:endCxn id="5" idx="0"/>
            </p:cNvCxnSpPr>
            <p:nvPr/>
          </p:nvCxnSpPr>
          <p:spPr>
            <a:xfrm flipH="1">
              <a:off x="1959188" y="3107293"/>
              <a:ext cx="2540188" cy="4998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" idx="2"/>
              <a:endCxn id="8" idx="0"/>
            </p:cNvCxnSpPr>
            <p:nvPr/>
          </p:nvCxnSpPr>
          <p:spPr>
            <a:xfrm flipH="1">
              <a:off x="2634771" y="3107293"/>
              <a:ext cx="1864605" cy="2148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" idx="2"/>
              <a:endCxn id="6" idx="0"/>
            </p:cNvCxnSpPr>
            <p:nvPr/>
          </p:nvCxnSpPr>
          <p:spPr>
            <a:xfrm flipH="1">
              <a:off x="4066801" y="3107293"/>
              <a:ext cx="432575" cy="1314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4" idx="2"/>
              <a:endCxn id="9" idx="0"/>
            </p:cNvCxnSpPr>
            <p:nvPr/>
          </p:nvCxnSpPr>
          <p:spPr>
            <a:xfrm>
              <a:off x="4499376" y="3107293"/>
              <a:ext cx="2060321" cy="23113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" idx="2"/>
              <a:endCxn id="7" idx="0"/>
            </p:cNvCxnSpPr>
            <p:nvPr/>
          </p:nvCxnSpPr>
          <p:spPr>
            <a:xfrm>
              <a:off x="4499376" y="3107293"/>
              <a:ext cx="3062838" cy="324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851234" y="3607162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基础工业训练中心的教学空间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8847" y="4421397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清华创客空间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54260" y="3432113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工业工程系</a:t>
              </a:r>
              <a:r>
                <a:rPr lang="en-US" altLang="zh-CN" dirty="0" err="1" smtClean="0"/>
                <a:t>Toyhouse</a:t>
              </a:r>
              <a:r>
                <a:rPr lang="en-US" altLang="zh-CN" dirty="0" smtClean="0"/>
                <a:t> Studio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6817" y="5255379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学生宿舍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74754" y="5418683"/>
              <a:ext cx="2769885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教授办公室，实验室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70064" y="3617114"/>
            <a:ext cx="2215907" cy="6754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美术学院</a:t>
            </a:r>
            <a:endParaRPr lang="en-US" dirty="0"/>
          </a:p>
        </p:txBody>
      </p:sp>
      <p:cxnSp>
        <p:nvCxnSpPr>
          <p:cNvPr id="18" name="Straight Connector 17"/>
          <p:cNvCxnSpPr>
            <a:stCxn id="4" idx="2"/>
            <a:endCxn id="16" idx="0"/>
          </p:cNvCxnSpPr>
          <p:nvPr/>
        </p:nvCxnSpPr>
        <p:spPr>
          <a:xfrm>
            <a:off x="4516009" y="3117245"/>
            <a:ext cx="762009" cy="4998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-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438" y="131763"/>
            <a:ext cx="9450388" cy="668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46889" y="1760625"/>
            <a:ext cx="497111" cy="45243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李兆基科技大楼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基础工业训练中心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5266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00" y="1803986"/>
            <a:ext cx="7215423" cy="3461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85702" y="2075934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关系网络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86046" y="2006955"/>
            <a:ext cx="877163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项</a:t>
            </a:r>
            <a:r>
              <a:rPr lang="zh-TW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目库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57302" y="4338598"/>
            <a:ext cx="1338828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培训和支持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8830" y="3004066"/>
            <a:ext cx="2416347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工具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包括硬件和软件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33202" y="3911600"/>
            <a:ext cx="1338828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学习实验室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m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100" y="386324"/>
            <a:ext cx="2337504" cy="1315205"/>
          </a:xfrm>
          <a:prstGeom prst="rect">
            <a:avLst/>
          </a:prstGeom>
        </p:spPr>
      </p:pic>
      <p:pic>
        <p:nvPicPr>
          <p:cNvPr id="13" name="Picture 12" descr="o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728" y="413576"/>
            <a:ext cx="2289072" cy="1287954"/>
          </a:xfrm>
          <a:prstGeom prst="rect">
            <a:avLst/>
          </a:prstGeom>
        </p:spPr>
      </p:pic>
      <p:pic>
        <p:nvPicPr>
          <p:cNvPr id="14" name="Picture 13" descr="i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36" y="5251012"/>
            <a:ext cx="2374197" cy="1335850"/>
          </a:xfrm>
          <a:prstGeom prst="rect">
            <a:avLst/>
          </a:prstGeom>
        </p:spPr>
      </p:pic>
      <p:pic>
        <p:nvPicPr>
          <p:cNvPr id="15" name="Picture 14" descr="d_0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704" y="410282"/>
            <a:ext cx="2294924" cy="1291247"/>
          </a:xfrm>
          <a:prstGeom prst="rect">
            <a:avLst/>
          </a:prstGeom>
        </p:spPr>
      </p:pic>
      <p:pic>
        <p:nvPicPr>
          <p:cNvPr id="16" name="Picture 15" descr="l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733" y="5251012"/>
            <a:ext cx="2374196" cy="1335850"/>
          </a:xfrm>
          <a:prstGeom prst="rect">
            <a:avLst/>
          </a:prstGeom>
        </p:spPr>
      </p:pic>
      <p:pic>
        <p:nvPicPr>
          <p:cNvPr id="17" name="Picture 16" descr="k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728" y="5251012"/>
            <a:ext cx="2374195" cy="13358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42608" y="3018531"/>
            <a:ext cx="497111" cy="36933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图片来源：清华美院付志勇老师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12693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穿越时间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架设</a:t>
            </a:r>
            <a:r>
              <a:rPr lang="en-US" altLang="zh-CN" dirty="0" err="1" smtClean="0"/>
              <a:t>Git+GitLab</a:t>
            </a:r>
            <a:r>
              <a:rPr lang="zh-CN" altLang="en-US" dirty="0" smtClean="0"/>
              <a:t>＋</a:t>
            </a:r>
            <a:r>
              <a:rPr lang="en-US" altLang="zh-CN" dirty="0" smtClean="0">
                <a:solidFill>
                  <a:srgbClr val="FF0000"/>
                </a:solidFill>
              </a:rPr>
              <a:t>XLP Bots</a:t>
            </a:r>
            <a:r>
              <a:rPr lang="zh-CN" altLang="en-US" dirty="0" smtClean="0"/>
              <a:t>数据平台，测试功能与稳定性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挑战方人员招募，参与开发</a:t>
            </a:r>
            <a:r>
              <a:rPr lang="zh-CN" altLang="en-US" b="1" u="sng" dirty="0" smtClean="0"/>
              <a:t>导引课</a:t>
            </a:r>
            <a:r>
              <a:rPr lang="zh-CN" altLang="en-US" dirty="0" smtClean="0"/>
              <a:t>的各项活动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从校内社团与学生群体招募</a:t>
            </a:r>
            <a:r>
              <a:rPr lang="en-US" altLang="zh-CN" dirty="0" smtClean="0"/>
              <a:t>20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30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国内外院校的志愿者</a:t>
            </a:r>
            <a:r>
              <a:rPr lang="en-US" altLang="zh-CN" dirty="0" smtClean="0"/>
              <a:t>10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15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社会各界的精英人士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包括驻校创客人士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</a:t>
            </a:r>
            <a:r>
              <a:rPr lang="en-US" altLang="zh-CN" dirty="0" smtClean="0">
                <a:solidFill>
                  <a:srgbClr val="FF0000"/>
                </a:solidFill>
              </a:rPr>
              <a:t>XLP Bots</a:t>
            </a:r>
            <a:r>
              <a:rPr lang="en-US" altLang="zh-CN" dirty="0" smtClean="0"/>
              <a:t>, </a:t>
            </a:r>
            <a:r>
              <a:rPr lang="zh-CN" altLang="en-US" dirty="0" smtClean="0"/>
              <a:t>基于分布式工作流的理念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601" y="2374134"/>
            <a:ext cx="658080" cy="65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66" y="2392768"/>
            <a:ext cx="1598615" cy="6394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8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治大国如烹小鲜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驱动群体行为的四力</a:t>
            </a:r>
            <a:endParaRPr lang="en-US" dirty="0"/>
          </a:p>
        </p:txBody>
      </p:sp>
      <p:sp>
        <p:nvSpPr>
          <p:cNvPr id="4" name="Rectangle 28"/>
          <p:cNvSpPr>
            <a:spLocks/>
          </p:cNvSpPr>
          <p:nvPr/>
        </p:nvSpPr>
        <p:spPr bwMode="auto">
          <a:xfrm>
            <a:off x="1200384" y="4944654"/>
            <a:ext cx="5778394" cy="35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Ideas </a:t>
            </a:r>
            <a:r>
              <a:rPr lang="en-US" sz="800" dirty="0">
                <a:solidFill>
                  <a:srgbClr val="A6A6A6"/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from </a:t>
            </a:r>
            <a:r>
              <a:rPr lang="en-US" sz="800" i="1" dirty="0">
                <a:solidFill>
                  <a:srgbClr val="A6A6A6"/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Code: And Other Laws of Cyberspace </a:t>
            </a:r>
            <a:r>
              <a:rPr lang="en-US" sz="800" dirty="0">
                <a:solidFill>
                  <a:srgbClr val="A6A6A6"/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- by 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Lawrence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Lessig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  <a:sym typeface="Helvetica Neue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88085" y="2347329"/>
            <a:ext cx="5991120" cy="3605271"/>
            <a:chOff x="1101097" y="6056590"/>
            <a:chExt cx="4147774" cy="2459090"/>
          </a:xfrm>
        </p:grpSpPr>
        <p:grpSp>
          <p:nvGrpSpPr>
            <p:cNvPr id="6" name="Group 5"/>
            <p:cNvGrpSpPr/>
            <p:nvPr/>
          </p:nvGrpSpPr>
          <p:grpSpPr>
            <a:xfrm>
              <a:off x="1101097" y="6056590"/>
              <a:ext cx="4120255" cy="2451007"/>
              <a:chOff x="1112141" y="5788341"/>
              <a:chExt cx="4120255" cy="2451007"/>
            </a:xfrm>
          </p:grpSpPr>
          <p:sp>
            <p:nvSpPr>
              <p:cNvPr id="15" name="Right Arrow 14"/>
              <p:cNvSpPr/>
              <p:nvPr/>
            </p:nvSpPr>
            <p:spPr>
              <a:xfrm>
                <a:off x="2599754" y="6981553"/>
                <a:ext cx="216000" cy="149311"/>
              </a:xfrm>
              <a:prstGeom prst="rightArrow">
                <a:avLst/>
              </a:prstGeom>
              <a:solidFill>
                <a:srgbClr val="80004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 rot="5400000">
                <a:off x="3022553" y="6597927"/>
                <a:ext cx="272459" cy="118371"/>
              </a:xfrm>
              <a:prstGeom prst="rightArrow">
                <a:avLst/>
              </a:prstGeom>
              <a:solidFill>
                <a:srgbClr val="80400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7" name="Right Arrow 16"/>
              <p:cNvSpPr/>
              <p:nvPr/>
            </p:nvSpPr>
            <p:spPr>
              <a:xfrm rot="10800000">
                <a:off x="3499336" y="6981553"/>
                <a:ext cx="216000" cy="149311"/>
              </a:xfrm>
              <a:prstGeom prst="rightArrow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16200000">
                <a:off x="3022552" y="7427731"/>
                <a:ext cx="272459" cy="118371"/>
              </a:xfrm>
              <a:prstGeom prst="rightArrow">
                <a:avLst/>
              </a:prstGeom>
              <a:solidFill>
                <a:srgbClr val="00408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9" name="AutoShape 12"/>
              <p:cNvSpPr>
                <a:spLocks/>
              </p:cNvSpPr>
              <p:nvPr/>
            </p:nvSpPr>
            <p:spPr bwMode="auto">
              <a:xfrm>
                <a:off x="3706871" y="6923487"/>
                <a:ext cx="863999" cy="265442"/>
              </a:xfrm>
              <a:prstGeom prst="roundRect">
                <a:avLst>
                  <a:gd name="adj" fmla="val 46875"/>
                </a:avLst>
              </a:prstGeom>
              <a:solidFill>
                <a:srgbClr val="4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法则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0" name="AutoShape 15"/>
              <p:cNvSpPr>
                <a:spLocks/>
              </p:cNvSpPr>
              <p:nvPr/>
            </p:nvSpPr>
            <p:spPr bwMode="auto">
              <a:xfrm>
                <a:off x="1757843" y="6923487"/>
                <a:ext cx="863999" cy="265442"/>
              </a:xfrm>
              <a:prstGeom prst="roundRect">
                <a:avLst>
                  <a:gd name="adj" fmla="val 46875"/>
                </a:avLst>
              </a:prstGeom>
              <a:solidFill>
                <a:srgbClr val="80004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架构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1" name="AutoShape 18"/>
              <p:cNvSpPr>
                <a:spLocks/>
              </p:cNvSpPr>
              <p:nvPr/>
            </p:nvSpPr>
            <p:spPr bwMode="auto">
              <a:xfrm>
                <a:off x="2654783" y="7453393"/>
                <a:ext cx="1008000" cy="275092"/>
              </a:xfrm>
              <a:prstGeom prst="roundRect">
                <a:avLst>
                  <a:gd name="adj" fmla="val 46875"/>
                </a:avLst>
              </a:prstGeom>
              <a:solidFill>
                <a:srgbClr val="004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常态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2" name="AutoShape 21"/>
              <p:cNvSpPr>
                <a:spLocks/>
              </p:cNvSpPr>
              <p:nvPr/>
            </p:nvSpPr>
            <p:spPr bwMode="auto">
              <a:xfrm>
                <a:off x="2654783" y="6418563"/>
                <a:ext cx="1008000" cy="262547"/>
              </a:xfrm>
              <a:prstGeom prst="roundRect">
                <a:avLst>
                  <a:gd name="adj" fmla="val 46875"/>
                </a:avLst>
              </a:prstGeom>
              <a:solidFill>
                <a:srgbClr val="804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市场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3" name="Rectangle 26"/>
              <p:cNvSpPr>
                <a:spLocks/>
              </p:cNvSpPr>
              <p:nvPr/>
            </p:nvSpPr>
            <p:spPr bwMode="auto">
              <a:xfrm>
                <a:off x="2816992" y="6705263"/>
                <a:ext cx="683582" cy="7018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zh-CN" altLang="en-US" sz="1200" dirty="0" smtClean="0">
                    <a:solidFill>
                      <a:srgbClr val="FF0000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动态的</a:t>
                </a:r>
              </a:p>
              <a:p>
                <a:pPr algn="ctr"/>
                <a:r>
                  <a:rPr lang="zh-CN" altLang="en-US" sz="1200" dirty="0" smtClean="0">
                    <a:solidFill>
                      <a:srgbClr val="FF0000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群体行为</a:t>
                </a:r>
                <a:endParaRPr lang="en-US" altLang="zh-CN" sz="1200" dirty="0">
                  <a:solidFill>
                    <a:srgbClr val="FF0000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4" name="Content Placeholder 1"/>
              <p:cNvSpPr txBox="1">
                <a:spLocks/>
              </p:cNvSpPr>
              <p:nvPr/>
            </p:nvSpPr>
            <p:spPr>
              <a:xfrm>
                <a:off x="2093370" y="5788341"/>
                <a:ext cx="2136815" cy="44388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数字货币与线上交易市场</a:t>
                </a:r>
                <a:endParaRPr lang="zh-TW" altLang="en-US" sz="1200" dirty="0"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25" name="Content Placeholder 1"/>
              <p:cNvSpPr txBox="1">
                <a:spLocks/>
              </p:cNvSpPr>
              <p:nvPr/>
            </p:nvSpPr>
            <p:spPr>
              <a:xfrm>
                <a:off x="2319301" y="7795467"/>
                <a:ext cx="1684954" cy="44388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同伴进展统计报告</a:t>
                </a:r>
                <a:endParaRPr lang="zh-TW" altLang="en-US" sz="1200" dirty="0"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26" name="Content Placeholder 1"/>
              <p:cNvSpPr txBox="1">
                <a:spLocks/>
              </p:cNvSpPr>
              <p:nvPr/>
            </p:nvSpPr>
            <p:spPr>
              <a:xfrm rot="5400000">
                <a:off x="4164647" y="6838160"/>
                <a:ext cx="1684954" cy="4505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知识产权的共享协议</a:t>
                </a:r>
                <a:endParaRPr lang="zh-TW" altLang="en-US" sz="1600" dirty="0"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27" name="Content Placeholder 1"/>
              <p:cNvSpPr txBox="1">
                <a:spLocks/>
              </p:cNvSpPr>
              <p:nvPr/>
            </p:nvSpPr>
            <p:spPr>
              <a:xfrm rot="5400000">
                <a:off x="626291" y="6838158"/>
                <a:ext cx="1422244" cy="4505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过程与科技的平台</a:t>
                </a:r>
                <a:endParaRPr lang="zh-TW" altLang="en-US" sz="1200" dirty="0">
                  <a:latin typeface="华文楷体"/>
                  <a:ea typeface="华文楷体"/>
                  <a:cs typeface="华文楷体"/>
                </a:endParaRPr>
              </a:p>
            </p:txBody>
          </p:sp>
        </p:grpSp>
        <p:pic>
          <p:nvPicPr>
            <p:cNvPr id="7" name="Picture 6" descr="∑ÁÕ∂£®≥§∞Ê£©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15" b="89744" l="9744" r="8974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40984" y="6165203"/>
              <a:ext cx="810110" cy="648000"/>
            </a:xfrm>
            <a:prstGeom prst="rect">
              <a:avLst/>
            </a:prstGeom>
          </p:spPr>
        </p:pic>
        <p:pic>
          <p:nvPicPr>
            <p:cNvPr id="8" name="Picture 7" descr="∑®Õ•£®≥§∞Ê£©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15" b="89744" l="10000" r="90000">
                          <a14:foregroundMark x1="29091" y1="66667" x2="29091" y2="6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34471" y="6185582"/>
              <a:ext cx="914400" cy="6480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759457" y="7958600"/>
              <a:ext cx="467508" cy="557080"/>
              <a:chOff x="3767281" y="8144293"/>
              <a:chExt cx="467508" cy="557080"/>
            </a:xfrm>
          </p:grpSpPr>
          <p:pic>
            <p:nvPicPr>
              <p:cNvPr id="12" name="Picture 11" descr="≥§»ŒŒÒ∑Ω9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4762" r="94203">
                            <a14:foregroundMark x1="61905" y1="14987" x2="61905" y2="14987"/>
                            <a14:foregroundMark x1="20704" y1="36146" x2="20704" y2="36146"/>
                            <a14:foregroundMark x1="84472" y1="36776" x2="84472" y2="36776"/>
                            <a14:foregroundMark x1="49896" y1="26700" x2="49896" y2="26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88070" y="8237140"/>
                <a:ext cx="225930" cy="371387"/>
              </a:xfrm>
              <a:prstGeom prst="rect">
                <a:avLst/>
              </a:prstGeom>
            </p:spPr>
          </p:pic>
          <p:pic>
            <p:nvPicPr>
              <p:cNvPr id="13" name="Picture 12" descr="≥§»ŒŒÒ∑Ω9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4762" r="94203">
                            <a14:foregroundMark x1="61905" y1="14987" x2="61905" y2="14987"/>
                            <a14:foregroundMark x1="20704" y1="36146" x2="20704" y2="36146"/>
                            <a14:foregroundMark x1="84472" y1="36776" x2="84472" y2="36776"/>
                            <a14:foregroundMark x1="49896" y1="26700" x2="49896" y2="26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67281" y="8144293"/>
                <a:ext cx="225930" cy="371387"/>
              </a:xfrm>
              <a:prstGeom prst="rect">
                <a:avLst/>
              </a:prstGeom>
            </p:spPr>
          </p:pic>
          <p:pic>
            <p:nvPicPr>
              <p:cNvPr id="14" name="Picture 13" descr="≥§»ŒŒÒ∑Ω9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4762" r="94203">
                            <a14:foregroundMark x1="61905" y1="14987" x2="61905" y2="14987"/>
                            <a14:foregroundMark x1="20704" y1="36146" x2="20704" y2="36146"/>
                            <a14:foregroundMark x1="84472" y1="36776" x2="84472" y2="36776"/>
                            <a14:foregroundMark x1="49896" y1="26700" x2="49896" y2="26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08859" y="8329986"/>
                <a:ext cx="225930" cy="371387"/>
              </a:xfrm>
              <a:prstGeom prst="rect">
                <a:avLst/>
              </a:prstGeom>
            </p:spPr>
          </p:pic>
        </p:grpSp>
        <p:pic>
          <p:nvPicPr>
            <p:cNvPr id="10" name="Picture 9" descr="Free-software-foundation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1282" y="7674595"/>
              <a:ext cx="291034" cy="284005"/>
            </a:xfrm>
            <a:prstGeom prst="rect">
              <a:avLst/>
            </a:prstGeom>
          </p:spPr>
        </p:pic>
        <p:pic>
          <p:nvPicPr>
            <p:cNvPr id="11" name="Picture 10" descr="Open Hardwar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7808" y="7891395"/>
              <a:ext cx="538991" cy="435949"/>
            </a:xfrm>
            <a:prstGeom prst="rect">
              <a:avLst/>
            </a:prstGeom>
          </p:spPr>
        </p:pic>
      </p:grpSp>
      <p:pic>
        <p:nvPicPr>
          <p:cNvPr id="28" name="Picture 27" descr="LEGO_logo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148" y="4011566"/>
            <a:ext cx="434375" cy="426754"/>
          </a:xfrm>
          <a:prstGeom prst="rect">
            <a:avLst/>
          </a:prstGeom>
        </p:spPr>
      </p:pic>
      <p:pic>
        <p:nvPicPr>
          <p:cNvPr id="29" name="Picture 28" descr="Gigo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011" y="4320702"/>
            <a:ext cx="545937" cy="422804"/>
          </a:xfrm>
          <a:prstGeom prst="rect">
            <a:avLst/>
          </a:prstGeom>
        </p:spPr>
      </p:pic>
      <p:pic>
        <p:nvPicPr>
          <p:cNvPr id="30" name="Picture 29" descr="hackerspaces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78" y="2629703"/>
            <a:ext cx="994011" cy="7037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447395" y="6006859"/>
            <a:ext cx="4211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发表于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1600" dirty="0">
                <a:latin typeface="华文楷体"/>
                <a:ea typeface="华文楷体"/>
                <a:cs typeface="华文楷体"/>
              </a:rPr>
              <a:t>2009</a:t>
            </a:r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高等工程教育研究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顾学雍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查建中</a:t>
            </a:r>
            <a:endParaRPr lang="en-US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6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XLP</a:t>
            </a:r>
            <a:r>
              <a:rPr lang="zh-CN" altLang="en-US" dirty="0" smtClean="0"/>
              <a:t>模式的独特条件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86621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架构：工程训练中心，土产的开源软／硬件</a:t>
            </a:r>
            <a:endParaRPr lang="en-US" altLang="zh-CN" dirty="0" smtClean="0"/>
          </a:p>
          <a:p>
            <a:r>
              <a:rPr lang="zh-CN" altLang="en-US" dirty="0" smtClean="0"/>
              <a:t>法则：全科大学中：知识共享协议与纠纷调</a:t>
            </a:r>
            <a:r>
              <a:rPr lang="zh-CN" altLang="en-US" dirty="0"/>
              <a:t>解</a:t>
            </a:r>
            <a:endParaRPr lang="en-US" altLang="zh-CN" dirty="0"/>
          </a:p>
          <a:p>
            <a:r>
              <a:rPr lang="zh-CN" altLang="en-US" dirty="0" smtClean="0"/>
              <a:t>市场：凸显价值的“知识”计量货币</a:t>
            </a:r>
            <a:endParaRPr lang="en-US" altLang="zh-CN" dirty="0" smtClean="0"/>
          </a:p>
          <a:p>
            <a:r>
              <a:rPr lang="zh-CN" altLang="en-US" dirty="0" smtClean="0"/>
              <a:t>常态：以学生为中心的实践教学活动</a:t>
            </a:r>
            <a:endParaRPr lang="en-US" altLang="zh-CN" dirty="0" smtClean="0"/>
          </a:p>
        </p:txBody>
      </p:sp>
      <p:pic>
        <p:nvPicPr>
          <p:cNvPr id="4" name="Picture 3" descr="cc-cn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66" y="5700580"/>
            <a:ext cx="2052027" cy="751522"/>
          </a:xfrm>
          <a:prstGeom prst="rect">
            <a:avLst/>
          </a:prstGeom>
        </p:spPr>
      </p:pic>
      <p:pic>
        <p:nvPicPr>
          <p:cNvPr id="5" name="Picture 4" descr="Open Hard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27" y="5760385"/>
            <a:ext cx="911726" cy="737425"/>
          </a:xfrm>
          <a:prstGeom prst="rect">
            <a:avLst/>
          </a:prstGeom>
        </p:spPr>
      </p:pic>
      <p:pic>
        <p:nvPicPr>
          <p:cNvPr id="6" name="Picture 5" descr="Free-software-foundati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966" y="5760385"/>
            <a:ext cx="749661" cy="731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99388"/>
            <a:ext cx="1273416" cy="781728"/>
          </a:xfrm>
          <a:prstGeom prst="rect">
            <a:avLst/>
          </a:prstGeom>
        </p:spPr>
      </p:pic>
      <p:pic>
        <p:nvPicPr>
          <p:cNvPr id="9" name="Picture 8" descr="Poster1.5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427" y="4708880"/>
            <a:ext cx="1272419" cy="17987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56" y="4699388"/>
            <a:ext cx="1918146" cy="14367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9369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架构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408" y="4486822"/>
            <a:ext cx="1637140" cy="11484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0259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法则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5218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市场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80356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常态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2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240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摩尔定律已经改变了文明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工业时代的教育体系逐渐式微</a:t>
            </a:r>
            <a:endParaRPr lang="en-US" altLang="zh-CN" dirty="0" smtClean="0"/>
          </a:p>
          <a:p>
            <a:r>
              <a:rPr lang="zh-CN" altLang="en-US" dirty="0" smtClean="0"/>
              <a:t>协同工作的学习来自信息化的教育技术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XLP</a:t>
            </a:r>
            <a:r>
              <a:rPr lang="zh-CN" altLang="en-US" dirty="0" smtClean="0"/>
              <a:t>是基于分布式计算系统所设计</a:t>
            </a:r>
            <a:endParaRPr lang="en-US" altLang="zh-CN" dirty="0" smtClean="0"/>
          </a:p>
          <a:p>
            <a:r>
              <a:rPr lang="zh-CN" altLang="en-US" dirty="0"/>
              <a:t>模块化</a:t>
            </a:r>
            <a:r>
              <a:rPr lang="zh-CN" altLang="en-US" dirty="0" smtClean="0"/>
              <a:t>学习已经变成了一个全球的运动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清华正在探索多种未来学校的可能性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中国大学的校园，可以成为下一个知识革命的起点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6" y="1632431"/>
            <a:ext cx="7962534" cy="4350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8157" y="5983387"/>
            <a:ext cx="6646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source: http</a:t>
            </a:r>
            <a:r>
              <a:rPr lang="en-US" sz="1200" dirty="0"/>
              <a:t>://</a:t>
            </a:r>
            <a:r>
              <a:rPr lang="en-US" sz="1200" dirty="0" err="1"/>
              <a:t>www.vulture.com</a:t>
            </a:r>
            <a:r>
              <a:rPr lang="en-US" sz="1200" dirty="0"/>
              <a:t>/2013/03/every-</a:t>
            </a:r>
            <a:r>
              <a:rPr lang="en-US" sz="1200" dirty="0" err="1"/>
              <a:t>jurassic</a:t>
            </a:r>
            <a:r>
              <a:rPr lang="en-US" sz="1200" dirty="0"/>
              <a:t>-park-dinosaur-from-best-to-</a:t>
            </a:r>
            <a:r>
              <a:rPr lang="en-US" sz="1200" dirty="0" err="1"/>
              <a:t>worst.html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9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教育行业与摩尔定律？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" y="1417638"/>
            <a:ext cx="7845294" cy="45779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3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常见的教育产业指标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常见的指标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各学校的升学率？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就业率？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毕业后的人均收入</a:t>
            </a:r>
            <a:r>
              <a:rPr lang="zh-CN" altLang="en-US" dirty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教师的课时量？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455" y="1600200"/>
            <a:ext cx="3695700" cy="219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87" y="3983817"/>
            <a:ext cx="36068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89" y="4249623"/>
            <a:ext cx="3300324" cy="19130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9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相对于信息化的社会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教育机构是恐龙，是夕阳产业？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49" y="2240377"/>
            <a:ext cx="5064417" cy="39834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7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摩尔定律与计算速度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315403" cy="453055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当晶片频率无法以等比级数成长时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摩尔定律继续适用？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单运算核心</a:t>
            </a:r>
            <a:r>
              <a:rPr lang="en-US" altLang="zh-CN" dirty="0"/>
              <a:t> </a:t>
            </a:r>
            <a:r>
              <a:rPr lang="zh-CN" altLang="en-US" dirty="0" smtClean="0"/>
              <a:t>多核心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把计算任务分布给多个计算核心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单位面积的计算速率继续以摩尔定律成长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73" y="3663298"/>
            <a:ext cx="2640234" cy="198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10" y="1542093"/>
            <a:ext cx="3037897" cy="1757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8649" y="817473"/>
            <a:ext cx="612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?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125" y="3229910"/>
            <a:ext cx="2712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http://www.just2good.co.uk/</a:t>
            </a:r>
            <a:r>
              <a:rPr lang="en-US" sz="1100" dirty="0" err="1"/>
              <a:t>cpuSilicon.php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0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个人与群体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5403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个人能力总有瓶颈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状元只会有一个</a:t>
            </a:r>
            <a:r>
              <a:rPr lang="en-US" altLang="zh-CN" dirty="0" smtClean="0"/>
              <a:t>…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无限的群组协作能力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同样的一群人可以有多种组合，创造新的团队功能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72" y="4223838"/>
            <a:ext cx="3056141" cy="2171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39" y="1807227"/>
            <a:ext cx="2768374" cy="20736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5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协同式学习活动？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清华大学教务处挑战性学习示范课</a:t>
            </a:r>
            <a:endParaRPr lang="en-US" altLang="zh-CN" dirty="0" smtClean="0"/>
          </a:p>
          <a:p>
            <a:r>
              <a:rPr lang="zh-CN" altLang="en-US" dirty="0" smtClean="0"/>
              <a:t>以钱学森力学班为试验对象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工科学生入学考试成绩全校前</a:t>
            </a:r>
            <a:r>
              <a:rPr lang="zh-CN" altLang="zh-CN" dirty="0" smtClean="0"/>
              <a:t>3</a:t>
            </a:r>
            <a:r>
              <a:rPr lang="en-US" altLang="zh-CN" dirty="0" smtClean="0"/>
              <a:t>0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r>
              <a:rPr lang="zh-CN" altLang="en-US" dirty="0" smtClean="0"/>
              <a:t>吸引其他院校学生与教师参加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文法商，工程，科学，教育，政治专业</a:t>
            </a:r>
            <a:endParaRPr lang="en-US" altLang="zh-CN" dirty="0" smtClean="0"/>
          </a:p>
          <a:p>
            <a:r>
              <a:rPr lang="zh-CN" altLang="en-US" dirty="0" smtClean="0"/>
              <a:t>为期四天，连续</a:t>
            </a:r>
            <a:r>
              <a:rPr lang="en-US" altLang="zh-CN" dirty="0" smtClean="0"/>
              <a:t>80</a:t>
            </a:r>
            <a:r>
              <a:rPr lang="zh-CN" altLang="en-US" dirty="0" smtClean="0"/>
              <a:t>小时，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学分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</a:t>
            </a:r>
            <a:r>
              <a:rPr lang="en-US" altLang="zh-CN" dirty="0" smtClean="0"/>
              <a:t>3</a:t>
            </a:r>
            <a:r>
              <a:rPr lang="zh-CN" altLang="en-US" dirty="0" smtClean="0"/>
              <a:t>天草船借箭，最后一天攻下赤壁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7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5567</TotalTime>
  <Words>1203</Words>
  <Application>Microsoft Macintosh PowerPoint</Application>
  <PresentationFormat>On-screen Show (4:3)</PresentationFormat>
  <Paragraphs>290</Paragraphs>
  <Slides>37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摩尔定律与高等教育： XLP的理论与实践</vt:lpstr>
      <vt:lpstr>数字世界的发展规律</vt:lpstr>
      <vt:lpstr>教育行业与摩尔定律？</vt:lpstr>
      <vt:lpstr>教育行业与摩尔定律？</vt:lpstr>
      <vt:lpstr>常见的教育产业指标</vt:lpstr>
      <vt:lpstr>相对于信息化的社会</vt:lpstr>
      <vt:lpstr>摩尔定律与计算速度</vt:lpstr>
      <vt:lpstr>个人与群体</vt:lpstr>
      <vt:lpstr>协同式学习活动？</vt:lpstr>
      <vt:lpstr>跨学科系统集成设计挑战</vt:lpstr>
      <vt:lpstr>可持续发展数字国度</vt:lpstr>
      <vt:lpstr>信息化行业的思维</vt:lpstr>
      <vt:lpstr>让实践教学追上摩尔？</vt:lpstr>
      <vt:lpstr>工程管理硕士 入学导引</vt:lpstr>
      <vt:lpstr>虚拟货币的交易总结</vt:lpstr>
      <vt:lpstr>Lego2Nano</vt:lpstr>
      <vt:lpstr>XLP的成長軌跡</vt:lpstr>
      <vt:lpstr>国内外媒体报道</vt:lpstr>
      <vt:lpstr>微学校的独特优势</vt:lpstr>
      <vt:lpstr>校园的信息化？</vt:lpstr>
      <vt:lpstr>时下最盛行的学习活动？</vt:lpstr>
      <vt:lpstr>PowerPoint Presentation</vt:lpstr>
      <vt:lpstr>启动清华驻校创客项目</vt:lpstr>
      <vt:lpstr>校园中常设组织</vt:lpstr>
      <vt:lpstr>中国教育的新机遇</vt:lpstr>
      <vt:lpstr>极限学习工作流</vt:lpstr>
      <vt:lpstr>何处不是第二课堂？</vt:lpstr>
      <vt:lpstr>PowerPoint Presentation</vt:lpstr>
      <vt:lpstr>穿越式的学习空间</vt:lpstr>
      <vt:lpstr>穿越式的学习空间</vt:lpstr>
      <vt:lpstr>PowerPoint Presentation</vt:lpstr>
      <vt:lpstr>PowerPoint Presentation</vt:lpstr>
      <vt:lpstr>穿越时间</vt:lpstr>
      <vt:lpstr>治大国如烹小鲜</vt:lpstr>
      <vt:lpstr>XLP模式的独特条件</vt:lpstr>
      <vt:lpstr>结语</vt:lpstr>
      <vt:lpstr>中国大学的校园，可以成为下一个知识革命的起点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benkoo</cp:lastModifiedBy>
  <cp:revision>799</cp:revision>
  <cp:lastPrinted>2013-11-01T12:48:36Z</cp:lastPrinted>
  <dcterms:created xsi:type="dcterms:W3CDTF">2013-10-17T02:20:10Z</dcterms:created>
  <dcterms:modified xsi:type="dcterms:W3CDTF">2013-12-21T09:39:59Z</dcterms:modified>
</cp:coreProperties>
</file>